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15"/>
  </p:notesMasterIdLst>
  <p:sldIdLst>
    <p:sldId id="256" r:id="rId2"/>
    <p:sldId id="267" r:id="rId3"/>
    <p:sldId id="259" r:id="rId4"/>
    <p:sldId id="257" r:id="rId5"/>
    <p:sldId id="258" r:id="rId6"/>
    <p:sldId id="260" r:id="rId7"/>
    <p:sldId id="261" r:id="rId8"/>
    <p:sldId id="262" r:id="rId9"/>
    <p:sldId id="263" r:id="rId10"/>
    <p:sldId id="264" r:id="rId11"/>
    <p:sldId id="265" r:id="rId12"/>
    <p:sldId id="268" r:id="rId13"/>
    <p:sldId id="269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641"/>
    <p:restoredTop sz="92489"/>
  </p:normalViewPr>
  <p:slideViewPr>
    <p:cSldViewPr snapToGrid="0" snapToObjects="1">
      <p:cViewPr varScale="1">
        <p:scale>
          <a:sx n="106" d="100"/>
          <a:sy n="106" d="100"/>
        </p:scale>
        <p:origin x="1192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notesMaster" Target="notesMasters/notesMaster1.xml"/><Relationship Id="rId16" Type="http://schemas.openxmlformats.org/officeDocument/2006/relationships/presProps" Target="presProps.xml"/><Relationship Id="rId17" Type="http://schemas.openxmlformats.org/officeDocument/2006/relationships/viewProps" Target="viewProps.xml"/><Relationship Id="rId18" Type="http://schemas.openxmlformats.org/officeDocument/2006/relationships/theme" Target="theme/theme1.xml"/><Relationship Id="rId1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AAE45-EF52-A641-AD63-48282F2505B0}" type="datetimeFigureOut">
              <a:t>2018/9/27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2FD4E8-2B2F-DC43-90EF-C2566CCE7818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2239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821357-D496-CA48-83EC-85C6980C4801}" type="slidenum"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751538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/>
              <a:t>1</a:t>
            </a:r>
            <a:r>
              <a:rPr kumimoji="1" lang="zh-CN" altLang="en-US"/>
              <a:t>分钟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0FB4884-CBBF-B749-8B4C-C6E14F504303}" type="slidenum"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11627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3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4" Type="http://schemas.openxmlformats.org/officeDocument/2006/relationships/image" Target="../media/image2.png"/><Relationship Id="rId5" Type="http://schemas.microsoft.com/office/2007/relationships/hdphoto" Target="../media/hdphoto1.wdp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920834" y="4299696"/>
            <a:ext cx="10222992" cy="80683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0000"/>
              </a:lnSpc>
              <a:defRPr sz="9600" cap="all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284890-85D2-4D7B-8EF5-15A9C1DB8F4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236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157CC2-0FC8-4686-B024-99790E0F516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2568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764DA5-CD3D-4590-A511-FCD3BC7A793E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516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5661D-6934-4B32-B92C-470368BF1EC6}" type="datetimeFigureOut">
              <a:rPr lang="en-US" smtClean="0"/>
              <a:t>9/27/18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082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>
              <a:alphaModFix amt="85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0000"/>
              </a:lnSpc>
              <a:defRPr sz="8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/>
          <a:p>
            <a:fld id="{C6F822A4-8DA6-4447-9B1F-C5DB58435268}" type="datetimeFigureOut">
              <a:rPr lang="en-US" smtClean="0"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/>
          <a:p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5599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48D31E-DCDA-41A7-9C67-C4B11B94D21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378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762C0-B258-48F1-ADE6-176B4174CCDD}" type="datetimeFigureOut">
              <a:rPr lang="en-US" smtClean="0"/>
              <a:t>9/27/18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23781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7919A6-33EB-49BD-A62F-1FA56B9F9712}" type="datetimeFigureOut">
              <a:rPr lang="en-US" smtClean="0"/>
              <a:t>9/27/18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8866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E7D1B-D673-4CF6-8672-009D42ABD2A0}" type="datetimeFigureOut">
              <a:rPr lang="en-US" smtClean="0"/>
              <a:t>9/27/18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2624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6AA21-1863-4931-97CB-99D0A168701B}" type="datetimeFigureOut">
              <a:rPr lang="en-US" smtClean="0"/>
              <a:t>9/27/18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8976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1">
                    <a:lumMod val="7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2C379-9A7C-4C87-A116-CBE9F58B04C5}" type="datetimeFigureOut">
              <a:rPr lang="en-US" smtClean="0"/>
              <a:t>9/27/18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615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4" Type="http://schemas.microsoft.com/office/2007/relationships/hdphoto" Target="../media/hdphoto1.wdp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2"/>
                </a:solidFill>
              </a:defRPr>
            </a:lvl1pPr>
          </a:lstStyle>
          <a:p>
            <a:fld id="{8664C608-40B1-4030-A28D-5B74BC98ADCE}" type="datetimeFigureOut">
              <a:rPr lang="en-US" smtClean="0"/>
              <a:t>9/27/18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Rockwell Extra Bold" pitchFamily="18" charset="0"/>
                <a:ea typeface="+mn-ea"/>
                <a:cs typeface="+mn-cs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7551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kern="1200" cap="all" baseline="0"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1">
            <a:lumMod val="75000"/>
          </a:schemeClr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0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kumimoji="1" lang="zh-CN" altLang="en-US"/>
              <a:t>逻辑关系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533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968" y="324852"/>
            <a:ext cx="7834274" cy="6196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2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21" y="2093976"/>
            <a:ext cx="11602453" cy="2366900"/>
          </a:xfrm>
        </p:spPr>
      </p:pic>
    </p:spTree>
    <p:extLst>
      <p:ext uri="{BB962C8B-B14F-4D97-AF65-F5344CB8AC3E}">
        <p14:creationId xmlns:p14="http://schemas.microsoft.com/office/powerpoint/2010/main" val="8012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编程基础</a:t>
            </a:r>
            <a:r>
              <a:rPr kumimoji="1" lang="en-US" altLang="zh-CN"/>
              <a:t>A2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69848" y="2121407"/>
            <a:ext cx="10058400" cy="4365117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kumimoji="1" lang="zh-CN" altLang="en-US" sz="2800" b="1">
                <a:solidFill>
                  <a:schemeClr val="accent2"/>
                </a:solidFill>
              </a:rPr>
              <a:t>逻辑运算</a:t>
            </a:r>
            <a:endParaRPr kumimoji="1" lang="en-US" altLang="zh-CN" sz="2800" b="1">
              <a:solidFill>
                <a:schemeClr val="accent2"/>
              </a:solidFill>
            </a:endParaRPr>
          </a:p>
          <a:p>
            <a:pPr marL="0" indent="0">
              <a:buNone/>
            </a:pPr>
            <a:endParaRPr kumimoji="1" lang="en-US" altLang="zh-CN" sz="2800" b="1">
              <a:solidFill>
                <a:schemeClr val="accent2"/>
              </a:solidFill>
            </a:endParaRPr>
          </a:p>
          <a:p>
            <a:pPr marL="0" indent="0">
              <a:buNone/>
            </a:pPr>
            <a:endParaRPr kumimoji="1" lang="en-US" altLang="zh-CN" sz="2800" b="1">
              <a:solidFill>
                <a:schemeClr val="accent2"/>
              </a:solidFill>
            </a:endParaRPr>
          </a:p>
          <a:p>
            <a:pPr marL="0" indent="0">
              <a:buNone/>
            </a:pPr>
            <a:endParaRPr kumimoji="1" lang="en-US" altLang="zh-CN" sz="2800" b="1">
              <a:solidFill>
                <a:schemeClr val="accent2"/>
              </a:solidFill>
            </a:endParaRPr>
          </a:p>
          <a:p>
            <a:pPr marL="0" indent="0">
              <a:buNone/>
            </a:pPr>
            <a:endParaRPr kumimoji="1" lang="en-US" altLang="zh-CN" sz="2800" b="1">
              <a:solidFill>
                <a:schemeClr val="accent2"/>
              </a:solidFill>
            </a:endParaRPr>
          </a:p>
          <a:p>
            <a:pPr marL="0" indent="0">
              <a:buNone/>
            </a:pPr>
            <a:endParaRPr kumimoji="1" lang="en-US" altLang="zh-CN" sz="2800" b="1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lang="zh-CN" altLang="en-US" sz="2800">
                <a:solidFill>
                  <a:schemeClr val="accent2"/>
                </a:solidFill>
              </a:rPr>
              <a:t>（</a:t>
            </a:r>
            <a:r>
              <a:rPr lang="en-US" altLang="zh-CN" sz="2800">
                <a:solidFill>
                  <a:schemeClr val="accent2"/>
                </a:solidFill>
              </a:rPr>
              <a:t>1</a:t>
            </a:r>
            <a:r>
              <a:rPr lang="zh-CN" altLang="en-US" sz="2800">
                <a:solidFill>
                  <a:schemeClr val="accent2"/>
                </a:solidFill>
              </a:rPr>
              <a:t>） </a:t>
            </a:r>
            <a:r>
              <a:rPr lang="mr-IN" altLang="zh-CN" sz="2800">
                <a:solidFill>
                  <a:schemeClr val="accent2"/>
                </a:solidFill>
              </a:rPr>
              <a:t>(3&lt;5)&amp;&amp;(6&gt;5)</a:t>
            </a:r>
            <a:endParaRPr lang="en-US" altLang="zh-CN" sz="280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kumimoji="1" lang="zh-CN" altLang="en-US" sz="2800">
                <a:solidFill>
                  <a:schemeClr val="accent2"/>
                </a:solidFill>
              </a:rPr>
              <a:t>（</a:t>
            </a:r>
            <a:r>
              <a:rPr kumimoji="1" lang="en-US" altLang="zh-CN" sz="2800">
                <a:solidFill>
                  <a:schemeClr val="accent2"/>
                </a:solidFill>
              </a:rPr>
              <a:t>2</a:t>
            </a:r>
            <a:r>
              <a:rPr kumimoji="1" lang="zh-CN" altLang="en-US" sz="2800">
                <a:solidFill>
                  <a:schemeClr val="accent2"/>
                </a:solidFill>
              </a:rPr>
              <a:t>） </a:t>
            </a:r>
            <a:r>
              <a:rPr lang="mr-IN" altLang="zh-CN" sz="2800">
                <a:solidFill>
                  <a:schemeClr val="accent2"/>
                </a:solidFill>
              </a:rPr>
              <a:t>(8&gt;5)||(6&lt;5)</a:t>
            </a:r>
            <a:r>
              <a:rPr kumimoji="1" lang="zh-CN" altLang="en-US" sz="2800" b="1">
                <a:solidFill>
                  <a:schemeClr val="accent2"/>
                </a:solidFill>
              </a:rPr>
              <a:t> </a:t>
            </a:r>
            <a:endParaRPr kumimoji="1" lang="en-US" altLang="zh-CN" sz="2800" b="1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kumimoji="1" lang="en-US" altLang="zh-CN" sz="1900" b="1">
                <a:solidFill>
                  <a:schemeClr val="accent2"/>
                </a:solidFill>
              </a:rPr>
              <a:t>Tips:</a:t>
            </a:r>
            <a:r>
              <a:rPr lang="zh-CN" altLang="en-US" sz="1900"/>
              <a:t>比较运算符的优先级高于逻辑运算符优先级，因此先进行比较运算再进行逻辑运算。</a:t>
            </a:r>
            <a:endParaRPr kumimoji="1" lang="zh-CN" altLang="en-US" sz="1900" b="1">
              <a:solidFill>
                <a:schemeClr val="accent2"/>
              </a:solidFill>
            </a:endParaRPr>
          </a:p>
        </p:txBody>
      </p:sp>
      <p:grpSp>
        <p:nvGrpSpPr>
          <p:cNvPr id="6" name="组 5"/>
          <p:cNvGrpSpPr/>
          <p:nvPr/>
        </p:nvGrpSpPr>
        <p:grpSpPr>
          <a:xfrm>
            <a:off x="1861972" y="2460084"/>
            <a:ext cx="8474152" cy="2287588"/>
            <a:chOff x="3758996" y="3011744"/>
            <a:chExt cx="8474152" cy="228758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99048" y="3011744"/>
              <a:ext cx="6134100" cy="22733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4"/>
            <a:srcRect t="1420" r="1390"/>
            <a:stretch/>
          </p:blipFill>
          <p:spPr>
            <a:xfrm>
              <a:off x="3758996" y="3024442"/>
              <a:ext cx="6270829" cy="2274890"/>
            </a:xfrm>
            <a:prstGeom prst="rect">
              <a:avLst/>
            </a:prstGeom>
          </p:spPr>
        </p:pic>
      </p:grpSp>
      <p:sp>
        <p:nvSpPr>
          <p:cNvPr id="7" name="文本框 6"/>
          <p:cNvSpPr txBox="1"/>
          <p:nvPr/>
        </p:nvSpPr>
        <p:spPr>
          <a:xfrm>
            <a:off x="4557715" y="4838537"/>
            <a:ext cx="204311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600">
                <a:solidFill>
                  <a:srgbClr val="00B050"/>
                </a:solidFill>
              </a:rPr>
              <a:t>3&lt;5 &amp;&amp; 6&gt;5</a:t>
            </a:r>
            <a:endParaRPr kumimoji="1" lang="zh-CN" altLang="en-US" sz="2600">
              <a:solidFill>
                <a:srgbClr val="00B050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862572" y="1888007"/>
            <a:ext cx="594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chemeClr val="accent2"/>
                </a:solidFill>
              </a:rPr>
              <a:t>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8924925" y="1888007"/>
            <a:ext cx="548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3200" b="1">
                <a:solidFill>
                  <a:schemeClr val="accent2"/>
                </a:solidFill>
              </a:rPr>
              <a:t>或</a:t>
            </a:r>
          </a:p>
        </p:txBody>
      </p:sp>
    </p:spTree>
    <p:extLst>
      <p:ext uri="{BB962C8B-B14F-4D97-AF65-F5344CB8AC3E}">
        <p14:creationId xmlns:p14="http://schemas.microsoft.com/office/powerpoint/2010/main" val="121142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编程基础</a:t>
            </a:r>
            <a:r>
              <a:rPr kumimoji="1" lang="en-US" altLang="zh-CN"/>
              <a:t>A2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800">
                <a:solidFill>
                  <a:schemeClr val="accent2"/>
                </a:solidFill>
              </a:rPr>
              <a:t>逻辑判断</a:t>
            </a:r>
            <a:endParaRPr kumimoji="1" lang="en-US" altLang="zh-CN" sz="2800">
              <a:solidFill>
                <a:schemeClr val="accent2"/>
              </a:solidFill>
            </a:endParaRPr>
          </a:p>
          <a:p>
            <a:pPr marL="0" indent="0">
              <a:buNone/>
            </a:pPr>
            <a:r>
              <a:rPr kumimoji="1" lang="zh-CN" altLang="en-US" sz="2800">
                <a:solidFill>
                  <a:schemeClr val="accent2"/>
                </a:solidFill>
              </a:rPr>
              <a:t>语言表达：判断</a:t>
            </a:r>
            <a:r>
              <a:rPr kumimoji="1" lang="en-US" altLang="zh-CN" sz="2800">
                <a:solidFill>
                  <a:schemeClr val="accent2"/>
                </a:solidFill>
              </a:rPr>
              <a:t>x</a:t>
            </a:r>
            <a:r>
              <a:rPr kumimoji="1" lang="zh-CN" altLang="en-US" sz="2800">
                <a:solidFill>
                  <a:schemeClr val="accent2"/>
                </a:solidFill>
              </a:rPr>
              <a:t>是否大于</a:t>
            </a:r>
            <a:r>
              <a:rPr kumimoji="1" lang="en-US" altLang="zh-CN" sz="2800">
                <a:solidFill>
                  <a:schemeClr val="accent2"/>
                </a:solidFill>
              </a:rPr>
              <a:t>3</a:t>
            </a:r>
            <a:r>
              <a:rPr kumimoji="1" lang="zh-CN" altLang="en-US" sz="2800">
                <a:solidFill>
                  <a:schemeClr val="accent2"/>
                </a:solidFill>
              </a:rPr>
              <a:t>小于等于</a:t>
            </a:r>
            <a:r>
              <a:rPr kumimoji="1" lang="en-US" altLang="zh-CN" sz="2800">
                <a:solidFill>
                  <a:schemeClr val="accent2"/>
                </a:solidFill>
              </a:rPr>
              <a:t>5</a:t>
            </a:r>
          </a:p>
          <a:p>
            <a:pPr marL="0" indent="0">
              <a:buNone/>
            </a:pPr>
            <a:endParaRPr kumimoji="1" lang="en-US" altLang="zh-CN">
              <a:solidFill>
                <a:srgbClr val="00B050"/>
              </a:solidFill>
            </a:endParaRPr>
          </a:p>
          <a:p>
            <a:pPr marL="0" indent="0">
              <a:buNone/>
            </a:pPr>
            <a:endParaRPr kumimoji="1" lang="en-US" altLang="zh-CN" sz="2800">
              <a:solidFill>
                <a:schemeClr val="accent2"/>
              </a:solidFill>
            </a:endParaRPr>
          </a:p>
          <a:p>
            <a:pPr marL="0" indent="0">
              <a:buNone/>
            </a:pPr>
            <a:endParaRPr kumimoji="1" lang="zh-CN" altLang="en-US" sz="2800">
              <a:solidFill>
                <a:schemeClr val="accent2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000504" y="3206505"/>
            <a:ext cx="3257546" cy="31836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2000">
                <a:solidFill>
                  <a:srgbClr val="00B0F0"/>
                </a:solidFill>
              </a:rPr>
              <a:t>描述</a:t>
            </a:r>
            <a:r>
              <a:rPr kumimoji="1" lang="en-US" altLang="zh-CN" sz="2000">
                <a:solidFill>
                  <a:srgbClr val="00B0F0"/>
                </a:solidFill>
              </a:rPr>
              <a:t>2: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>
                <a:solidFill>
                  <a:srgbClr val="00B0F0"/>
                </a:solidFill>
              </a:rPr>
              <a:t>if(x&gt;3 &amp;&amp; x&lt;=5)</a:t>
            </a:r>
          </a:p>
          <a:p>
            <a:pPr>
              <a:lnSpc>
                <a:spcPct val="150000"/>
              </a:lnSpc>
            </a:pPr>
            <a:r>
              <a:rPr kumimoji="1" lang="en-US" altLang="zh-CN" sz="2000">
                <a:solidFill>
                  <a:srgbClr val="00B0F0"/>
                </a:solidFill>
              </a:rPr>
              <a:t>{</a:t>
            </a:r>
          </a:p>
          <a:p>
            <a:pPr>
              <a:lnSpc>
                <a:spcPct val="150000"/>
              </a:lnSpc>
            </a:pPr>
            <a:endParaRPr kumimoji="1" lang="en-US" altLang="zh-CN" sz="1900">
              <a:solidFill>
                <a:srgbClr val="00B0F0"/>
              </a:solidFill>
            </a:endParaRPr>
          </a:p>
          <a:p>
            <a:pPr>
              <a:lnSpc>
                <a:spcPct val="150000"/>
              </a:lnSpc>
            </a:pPr>
            <a:r>
              <a:rPr kumimoji="1" lang="en-US" altLang="zh-CN" sz="2000">
                <a:solidFill>
                  <a:srgbClr val="00B0F0"/>
                </a:solidFill>
              </a:rPr>
              <a:t>} </a:t>
            </a:r>
          </a:p>
          <a:p>
            <a:pPr>
              <a:lnSpc>
                <a:spcPct val="150000"/>
              </a:lnSpc>
            </a:pPr>
            <a:r>
              <a:rPr kumimoji="1" lang="en-US" altLang="zh-CN" sz="4000">
                <a:solidFill>
                  <a:srgbClr val="00B0F0"/>
                </a:solidFill>
              </a:rPr>
              <a:t>✔</a:t>
            </a:r>
            <a:endParaRPr kumimoji="1" lang="zh-CN" altLang="en-US" sz="4000">
              <a:solidFill>
                <a:srgbClr val="00B0F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1192152" y="3183422"/>
                <a:ext cx="3257546" cy="3206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kumimoji="1" lang="en-US" altLang="zh-CN" sz="2000">
                    <a:solidFill>
                      <a:srgbClr val="00B050"/>
                    </a:solidFill>
                  </a:rPr>
                  <a:t> </a:t>
                </a:r>
                <a:r>
                  <a:rPr kumimoji="1" lang="zh-CN" altLang="en-US" sz="2000">
                    <a:solidFill>
                      <a:srgbClr val="00B050"/>
                    </a:solidFill>
                  </a:rPr>
                  <a:t>描述</a:t>
                </a:r>
                <a:r>
                  <a:rPr kumimoji="1" lang="en-US" altLang="zh-CN" sz="2000">
                    <a:solidFill>
                      <a:srgbClr val="00B050"/>
                    </a:solidFill>
                  </a:rPr>
                  <a:t>1</a:t>
                </a:r>
                <a:r>
                  <a:rPr kumimoji="1" lang="zh-CN" altLang="en-US" sz="2000">
                    <a:solidFill>
                      <a:srgbClr val="00B050"/>
                    </a:solidFill>
                  </a:rPr>
                  <a:t>：</a:t>
                </a:r>
                <a:endParaRPr kumimoji="1" lang="en-US" altLang="zh-CN" sz="2000">
                  <a:solidFill>
                    <a:srgbClr val="00B05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000">
                    <a:solidFill>
                      <a:srgbClr val="00B050"/>
                    </a:solidFill>
                  </a:rPr>
                  <a:t>          if(3&lt;x</a:t>
                </a:r>
                <a14:m>
                  <m:oMath xmlns:m="http://schemas.openxmlformats.org/officeDocument/2006/math">
                    <m:r>
                      <a:rPr kumimoji="1" lang="en-US" altLang="zh-CN" sz="2000" i="1">
                        <a:solidFill>
                          <a:srgbClr val="00B050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≤</m:t>
                    </m:r>
                  </m:oMath>
                </a14:m>
                <a:r>
                  <a:rPr kumimoji="1" lang="en-US" altLang="zh-CN" sz="2000">
                    <a:solidFill>
                      <a:srgbClr val="00B050"/>
                    </a:solidFill>
                  </a:rPr>
                  <a:t>5)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000">
                    <a:solidFill>
                      <a:srgbClr val="00B050"/>
                    </a:solidFill>
                  </a:rPr>
                  <a:t>          { </a:t>
                </a:r>
              </a:p>
              <a:p>
                <a:pPr>
                  <a:lnSpc>
                    <a:spcPct val="150000"/>
                  </a:lnSpc>
                </a:pPr>
                <a:endParaRPr kumimoji="1" lang="en-US" altLang="zh-CN" sz="2000">
                  <a:solidFill>
                    <a:srgbClr val="00B05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2000">
                    <a:solidFill>
                      <a:srgbClr val="00B050"/>
                    </a:solidFill>
                  </a:rPr>
                  <a:t>          }  </a:t>
                </a:r>
              </a:p>
              <a:p>
                <a:pPr>
                  <a:lnSpc>
                    <a:spcPct val="150000"/>
                  </a:lnSpc>
                </a:pPr>
                <a:r>
                  <a:rPr kumimoji="1" lang="en-US" altLang="zh-CN" sz="4000">
                    <a:solidFill>
                      <a:srgbClr val="00B050"/>
                    </a:solidFill>
                  </a:rPr>
                  <a:t>    ✖</a:t>
                </a:r>
                <a:endParaRPr kumimoji="1" lang="zh-CN" altLang="en-US" sz="400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2152" y="3183422"/>
                <a:ext cx="3257546" cy="3206775"/>
              </a:xfrm>
              <a:prstGeom prst="rect">
                <a:avLst/>
              </a:prstGeom>
              <a:blipFill rotWithShape="0">
                <a:blip r:embed="rId3"/>
                <a:stretch>
                  <a:fillRect l="-187" b="-6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1248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编程基础</a:t>
            </a:r>
            <a:r>
              <a:rPr kumimoji="1" lang="en-US" altLang="zh-CN"/>
              <a:t>A2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kumimoji="1" lang="zh-CN" altLang="en-US" sz="2800" b="1">
                <a:solidFill>
                  <a:schemeClr val="accent2"/>
                </a:solidFill>
              </a:rPr>
              <a:t>比较运算</a:t>
            </a:r>
            <a:r>
              <a:rPr lang="zh-CN" altLang="en-US" sz="2800" b="1">
                <a:solidFill>
                  <a:schemeClr val="accent2"/>
                </a:solidFill>
              </a:rPr>
              <a:t> </a:t>
            </a:r>
            <a:r>
              <a:rPr lang="zh-CN" altLang="en-US" b="1"/>
              <a:t>  </a:t>
            </a:r>
            <a:endParaRPr lang="zh-CN" altLang="en-US"/>
          </a:p>
          <a:p>
            <a:pPr marL="0" indent="0">
              <a:buNone/>
            </a:pPr>
            <a:endParaRPr lang="en-US" altLang="zh-CN" b="1"/>
          </a:p>
          <a:p>
            <a:pPr marL="0" indent="0">
              <a:buNone/>
            </a:pPr>
            <a:endParaRPr lang="en-US" altLang="zh-CN" b="1"/>
          </a:p>
          <a:p>
            <a:pPr marL="0" indent="0">
              <a:buNone/>
            </a:pPr>
            <a:endParaRPr lang="en-US" altLang="zh-CN" b="1"/>
          </a:p>
          <a:p>
            <a:pPr marL="0" indent="0">
              <a:buNone/>
            </a:pPr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2829179"/>
            <a:ext cx="5207000" cy="2921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929439" y="2992642"/>
            <a:ext cx="459956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b="1"/>
          </a:p>
          <a:p>
            <a:r>
              <a:rPr lang="zh-CN" altLang="en-US" b="1"/>
              <a:t>（</a:t>
            </a:r>
            <a:r>
              <a:rPr lang="en-US" altLang="zh-CN" b="1"/>
              <a:t>1</a:t>
            </a:r>
            <a:r>
              <a:rPr lang="zh-CN" altLang="en-US" b="1"/>
              <a:t>）两个“</a:t>
            </a:r>
            <a:r>
              <a:rPr lang="en-US" altLang="zh-CN" b="1"/>
              <a:t>=”</a:t>
            </a:r>
            <a:r>
              <a:rPr lang="zh-CN" altLang="en-US" b="1"/>
              <a:t>表示比较运算符</a:t>
            </a:r>
            <a:endParaRPr lang="zh-CN" altLang="en-US"/>
          </a:p>
          <a:p>
            <a:r>
              <a:rPr lang="zh-CN" altLang="en-US"/>
              <a:t>如： </a:t>
            </a:r>
            <a:r>
              <a:rPr lang="en-US" altLang="zh-CN"/>
              <a:t>if (x == 10)</a:t>
            </a:r>
            <a:r>
              <a:rPr lang="zh-CN" altLang="en-US"/>
              <a:t>，用于测试变量 </a:t>
            </a:r>
            <a:r>
              <a:rPr lang="en-US" altLang="zh-CN"/>
              <a:t>x </a:t>
            </a:r>
            <a:r>
              <a:rPr lang="zh-CN" altLang="en-US"/>
              <a:t>的值和 </a:t>
            </a:r>
            <a:r>
              <a:rPr lang="en-US" altLang="zh-CN"/>
              <a:t>10 </a:t>
            </a:r>
            <a:r>
              <a:rPr lang="zh-CN" altLang="en-US"/>
              <a:t>是否相等，这个语句只有变量 </a:t>
            </a:r>
            <a:r>
              <a:rPr lang="en-US" altLang="zh-CN"/>
              <a:t>x </a:t>
            </a:r>
            <a:r>
              <a:rPr lang="zh-CN" altLang="en-US"/>
              <a:t>的值为 </a:t>
            </a:r>
            <a:r>
              <a:rPr lang="en-US" altLang="zh-CN"/>
              <a:t>10 </a:t>
            </a:r>
            <a:r>
              <a:rPr lang="zh-CN" altLang="en-US"/>
              <a:t>时才为真。</a:t>
            </a:r>
          </a:p>
          <a:p>
            <a:r>
              <a:rPr lang="zh-CN" altLang="en-US" b="1"/>
              <a:t>   </a:t>
            </a:r>
            <a:endParaRPr lang="zh-CN" altLang="en-US"/>
          </a:p>
          <a:p>
            <a:r>
              <a:rPr lang="zh-CN" altLang="en-US" b="1"/>
              <a:t>（</a:t>
            </a:r>
            <a:r>
              <a:rPr lang="en-US" altLang="zh-CN" b="1"/>
              <a:t>2</a:t>
            </a:r>
            <a:r>
              <a:rPr lang="zh-CN" altLang="en-US" b="1"/>
              <a:t>）一个“</a:t>
            </a:r>
            <a:r>
              <a:rPr lang="en-US" altLang="zh-CN" b="1"/>
              <a:t>=”</a:t>
            </a:r>
            <a:r>
              <a:rPr lang="zh-CN" altLang="en-US" b="1"/>
              <a:t>表示赋值运算符</a:t>
            </a:r>
            <a:endParaRPr lang="zh-CN" altLang="en-US"/>
          </a:p>
          <a:p>
            <a:r>
              <a:rPr lang="zh-CN" altLang="en-US"/>
              <a:t>如： </a:t>
            </a:r>
            <a:r>
              <a:rPr lang="en-US" altLang="zh-CN"/>
              <a:t>if (x = 10)</a:t>
            </a:r>
            <a:r>
              <a:rPr lang="zh-CN" altLang="en-US"/>
              <a:t>，将 </a:t>
            </a:r>
            <a:r>
              <a:rPr lang="en-US" altLang="zh-CN"/>
              <a:t>10 </a:t>
            </a:r>
            <a:r>
              <a:rPr lang="zh-CN" altLang="en-US"/>
              <a:t>赋值给变量 </a:t>
            </a:r>
            <a:r>
              <a:rPr lang="en-US" altLang="zh-CN"/>
              <a:t>x 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973783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28437" y="2629736"/>
            <a:ext cx="4825626" cy="1609344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（</a:t>
            </a:r>
            <a:r>
              <a:rPr lang="en-US" altLang="zh-CN" sz="2000" b="1">
                <a:latin typeface="DengXian" charset="-122"/>
                <a:ea typeface="DengXian" charset="-122"/>
                <a:cs typeface="DengXian" charset="-122"/>
              </a:rPr>
              <a:t>1</a:t>
            </a: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）箭头表示的是控制流</a:t>
            </a:r>
            <a:r>
              <a:rPr lang="zh-CN" altLang="en-US" sz="2000">
                <a:latin typeface="DengXian" charset="-122"/>
                <a:ea typeface="DengXian" charset="-122"/>
                <a:cs typeface="DengXian" charset="-122"/>
              </a:rPr>
              <a:t/>
            </a:r>
            <a:br>
              <a:rPr lang="zh-CN" altLang="en-US" sz="2000">
                <a:latin typeface="DengXian" charset="-122"/>
                <a:ea typeface="DengXian" charset="-122"/>
                <a:cs typeface="DengXian" charset="-122"/>
              </a:rPr>
            </a:b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（</a:t>
            </a:r>
            <a:r>
              <a:rPr lang="en-US" altLang="zh-CN" sz="2000" b="1">
                <a:latin typeface="DengXian" charset="-122"/>
                <a:ea typeface="DengXian" charset="-122"/>
                <a:cs typeface="DengXian" charset="-122"/>
              </a:rPr>
              <a:t>2</a:t>
            </a: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）平行四边形表示输入输出</a:t>
            </a:r>
            <a:r>
              <a:rPr lang="zh-CN" altLang="en-US" sz="2000">
                <a:latin typeface="DengXian" charset="-122"/>
                <a:ea typeface="DengXian" charset="-122"/>
                <a:cs typeface="DengXian" charset="-122"/>
              </a:rPr>
              <a:t/>
            </a:r>
            <a:br>
              <a:rPr lang="zh-CN" altLang="en-US" sz="2000">
                <a:latin typeface="DengXian" charset="-122"/>
                <a:ea typeface="DengXian" charset="-122"/>
                <a:cs typeface="DengXian" charset="-122"/>
              </a:rPr>
            </a:b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（</a:t>
            </a:r>
            <a:r>
              <a:rPr lang="en-US" altLang="zh-CN" sz="2000" b="1">
                <a:latin typeface="DengXian" charset="-122"/>
                <a:ea typeface="DengXian" charset="-122"/>
                <a:cs typeface="DengXian" charset="-122"/>
              </a:rPr>
              <a:t>3</a:t>
            </a: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）矩形表示的是加工步骤</a:t>
            </a:r>
            <a:r>
              <a:rPr lang="zh-CN" altLang="en-US" sz="2000">
                <a:latin typeface="DengXian" charset="-122"/>
                <a:ea typeface="DengXian" charset="-122"/>
                <a:cs typeface="DengXian" charset="-122"/>
              </a:rPr>
              <a:t/>
            </a:r>
            <a:br>
              <a:rPr lang="zh-CN" altLang="en-US" sz="2000">
                <a:latin typeface="DengXian" charset="-122"/>
                <a:ea typeface="DengXian" charset="-122"/>
                <a:cs typeface="DengXian" charset="-122"/>
              </a:rPr>
            </a:b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（</a:t>
            </a:r>
            <a:r>
              <a:rPr lang="en-US" altLang="zh-CN" sz="2000" b="1">
                <a:latin typeface="DengXian" charset="-122"/>
                <a:ea typeface="DengXian" charset="-122"/>
                <a:cs typeface="DengXian" charset="-122"/>
              </a:rPr>
              <a:t>4</a:t>
            </a: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）菱形表示的是逻辑条件</a:t>
            </a:r>
            <a:r>
              <a:rPr lang="zh-CN" altLang="en-US" sz="2000">
                <a:latin typeface="DengXian" charset="-122"/>
                <a:ea typeface="DengXian" charset="-122"/>
                <a:cs typeface="DengXian" charset="-122"/>
              </a:rPr>
              <a:t/>
            </a:r>
            <a:br>
              <a:rPr lang="zh-CN" altLang="en-US" sz="2000">
                <a:latin typeface="DengXian" charset="-122"/>
                <a:ea typeface="DengXian" charset="-122"/>
                <a:cs typeface="DengXian" charset="-122"/>
              </a:rPr>
            </a:b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（</a:t>
            </a:r>
            <a:r>
              <a:rPr lang="en-US" altLang="zh-CN" sz="2000" b="1">
                <a:latin typeface="DengXian" charset="-122"/>
                <a:ea typeface="DengXian" charset="-122"/>
                <a:cs typeface="DengXian" charset="-122"/>
              </a:rPr>
              <a:t>5</a:t>
            </a: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）“</a:t>
            </a:r>
            <a:r>
              <a:rPr lang="en-US" altLang="zh-CN" sz="2000" b="1">
                <a:latin typeface="DengXian" charset="-122"/>
                <a:ea typeface="DengXian" charset="-122"/>
                <a:cs typeface="DengXian" charset="-122"/>
              </a:rPr>
              <a:t>Y”</a:t>
            </a: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表示“是”，“</a:t>
            </a:r>
            <a:r>
              <a:rPr lang="en-US" altLang="zh-CN" sz="2000" b="1">
                <a:latin typeface="DengXian" charset="-122"/>
                <a:ea typeface="DengXian" charset="-122"/>
                <a:cs typeface="DengXian" charset="-122"/>
              </a:rPr>
              <a:t>N”</a:t>
            </a:r>
            <a:r>
              <a:rPr lang="zh-CN" altLang="en-US" sz="2000" b="1">
                <a:latin typeface="DengXian" charset="-122"/>
                <a:ea typeface="DengXian" charset="-122"/>
                <a:cs typeface="DengXian" charset="-122"/>
              </a:rPr>
              <a:t>表示“否”</a:t>
            </a:r>
            <a:r>
              <a:rPr lang="zh-CN" altLang="en-US" sz="2000">
                <a:latin typeface="DengXian" charset="-122"/>
                <a:ea typeface="DengXian" charset="-122"/>
                <a:cs typeface="DengXian" charset="-122"/>
              </a:rPr>
              <a:t/>
            </a:r>
            <a:br>
              <a:rPr lang="zh-CN" altLang="en-US" sz="2000">
                <a:latin typeface="DengXian" charset="-122"/>
                <a:ea typeface="DengXian" charset="-122"/>
                <a:cs typeface="DengXian" charset="-122"/>
              </a:rPr>
            </a:br>
            <a:endParaRPr kumimoji="1" lang="zh-CN" altLang="en-US" sz="2000">
              <a:latin typeface="DengXian" charset="-122"/>
              <a:ea typeface="DengXian" charset="-122"/>
              <a:cs typeface="DengXian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100" y="0"/>
            <a:ext cx="3546400" cy="6868816"/>
          </a:xfrm>
        </p:spPr>
      </p:pic>
    </p:spTree>
    <p:extLst>
      <p:ext uri="{BB962C8B-B14F-4D97-AF65-F5344CB8AC3E}">
        <p14:creationId xmlns:p14="http://schemas.microsoft.com/office/powerpoint/2010/main" val="214301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048" y="-1"/>
            <a:ext cx="9458452" cy="6857379"/>
          </a:xfrm>
        </p:spPr>
      </p:pic>
    </p:spTree>
    <p:extLst>
      <p:ext uri="{BB962C8B-B14F-4D97-AF65-F5344CB8AC3E}">
        <p14:creationId xmlns:p14="http://schemas.microsoft.com/office/powerpoint/2010/main" val="1727830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978" y="1050117"/>
            <a:ext cx="11458074" cy="4583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8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9393" y="0"/>
            <a:ext cx="9459309" cy="6857999"/>
          </a:xfrm>
        </p:spPr>
      </p:pic>
    </p:spTree>
    <p:extLst>
      <p:ext uri="{BB962C8B-B14F-4D97-AF65-F5344CB8AC3E}">
        <p14:creationId xmlns:p14="http://schemas.microsoft.com/office/powerpoint/2010/main" val="86004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515" y="276728"/>
            <a:ext cx="9341066" cy="624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72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843" y="2093976"/>
            <a:ext cx="11790410" cy="2405243"/>
          </a:xfrm>
        </p:spPr>
      </p:pic>
    </p:spTree>
    <p:extLst>
      <p:ext uri="{BB962C8B-B14F-4D97-AF65-F5344CB8AC3E}">
        <p14:creationId xmlns:p14="http://schemas.microsoft.com/office/powerpoint/2010/main" val="1603082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404" y="0"/>
            <a:ext cx="10507287" cy="6858000"/>
          </a:xfrm>
        </p:spPr>
      </p:pic>
    </p:spTree>
    <p:extLst>
      <p:ext uri="{BB962C8B-B14F-4D97-AF65-F5344CB8AC3E}">
        <p14:creationId xmlns:p14="http://schemas.microsoft.com/office/powerpoint/2010/main" val="977466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木活字">
  <a:themeElements>
    <a:clrScheme name="Wood Type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Wood Type">
      <a:majorFont>
        <a:latin typeface="Rockwell Condensed" panose="02060603050405020104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微軟正黑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Rockwell" panose="02060603020205020403"/>
        <a:ea typeface=""/>
        <a:cs typeface=""/>
        <a:font script="Grek" typeface="Cambria"/>
        <a:font script="Cyrl" typeface="Cambria"/>
        <a:font script="Jpan" typeface="HG明朝B"/>
        <a:font script="Hang" typeface="바탕"/>
        <a:font script="Hans" typeface="方正姚体"/>
        <a:font script="Hant" typeface="標楷體"/>
        <a:font script="Arab" typeface="Times New Roman"/>
        <a:font script="Hebr" typeface="David"/>
        <a:font script="Thai" typeface="Jasmine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ood Type" id="{7ACABC62-BF99-48CF-A9DC-4DB89C7B13DC}" vid="{142A1326-48AB-42A9-8428-CB14AA30176D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木活字</Template>
  <TotalTime>31</TotalTime>
  <Words>157</Words>
  <Application>Microsoft Macintosh PowerPoint</Application>
  <PresentationFormat>宽屏</PresentationFormat>
  <Paragraphs>44</Paragraphs>
  <Slides>13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Calibri</vt:lpstr>
      <vt:lpstr>Cambria Math</vt:lpstr>
      <vt:lpstr>DengXian</vt:lpstr>
      <vt:lpstr>Mangal</vt:lpstr>
      <vt:lpstr>Rockwell</vt:lpstr>
      <vt:lpstr>Rockwell Condensed</vt:lpstr>
      <vt:lpstr>Rockwell Extra Bold</vt:lpstr>
      <vt:lpstr>Wingdings</vt:lpstr>
      <vt:lpstr>方正姚体</vt:lpstr>
      <vt:lpstr>木活字</vt:lpstr>
      <vt:lpstr>逻辑关系</vt:lpstr>
      <vt:lpstr>编程基础A2</vt:lpstr>
      <vt:lpstr>（1）箭头表示的是控制流 （2）平行四边形表示输入输出 （3）矩形表示的是加工步骤 （4）菱形表示的是逻辑条件 （5）“Y”表示“是”，“N”表示“否”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编程基础A2</vt:lpstr>
      <vt:lpstr>编程基础A2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逻辑关系</dc:title>
  <dc:creator>Microsoft Office 用户</dc:creator>
  <cp:lastModifiedBy>Microsoft Office 用户</cp:lastModifiedBy>
  <cp:revision>4</cp:revision>
  <dcterms:created xsi:type="dcterms:W3CDTF">2018-09-27T01:53:19Z</dcterms:created>
  <dcterms:modified xsi:type="dcterms:W3CDTF">2018-09-27T02:24:59Z</dcterms:modified>
</cp:coreProperties>
</file>